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3" r:id="rId5"/>
    <p:sldId id="262" r:id="rId6"/>
    <p:sldId id="266" r:id="rId7"/>
    <p:sldId id="267" r:id="rId8"/>
    <p:sldId id="264" r:id="rId9"/>
    <p:sldId id="265" r:id="rId10"/>
    <p:sldId id="268" r:id="rId11"/>
    <p:sldId id="269" r:id="rId12"/>
    <p:sldId id="270" r:id="rId13"/>
    <p:sldId id="271" r:id="rId14"/>
    <p:sldId id="272" r:id="rId15"/>
    <p:sldId id="273" r:id="rId16"/>
    <p:sldId id="258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77" y="6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603160-2564-4056-1ED3-9FAD90399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C9A049D-E7C7-B42D-A142-C2F86C190B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AFE961-7944-1F35-00FE-29AC2C353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D18B0F-FBAF-FBD9-C511-A37838291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4E63760-B3F7-BCF3-F45C-F994282B8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6095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BD823D-052D-2357-AD7A-F80D6AC23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20DDA4-7F84-DA1D-E1EB-B8BCB0E3D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B2BF6D-B643-8BF7-D7B4-C67EBBEF6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BA14F-7A46-8166-CF87-F5AC3B185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CDDA4A-AB16-B203-4F12-EAB75F7CC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072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D1DD577-27BC-A977-514D-FB9806DA89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66F836D-4618-F1E8-EB4B-FDC020393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6AAC42-EEAB-BCA9-0D18-502E7359D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47CE0-133B-4FED-7199-634830FB4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242D9C-32F8-2DDB-F04A-5296CF78F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5273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A7DC88-9304-DFCA-40B4-6A631F11F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B603DF-F425-560C-B3E5-E0C65B72E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481498-EED5-6EA9-7339-52C44B2A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1F65257-B1E9-AFF7-CC61-F54DE0FEE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2BEC5D-6913-BB51-EBE2-B47949323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6353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866B25-5CC5-FFB8-5D85-739E541F0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2F5FB2D-B168-A55C-5A9B-85FF29791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D297FC-50D1-DD32-1704-A37541028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995497-2465-347A-4876-AE690F9ED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A861DFF-5DDA-9D8A-1EAC-E9C4F69C9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299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9F9CD-7E77-6209-9283-3B1E43D52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29FE55-6EC5-39BC-17A0-5A60C21EF9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2A9A8CB-7B8F-0835-E61E-11CE906AEC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47C144E-765D-1B52-7034-441799271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2063A54-2B57-4088-784B-B02B83788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73D6441-51D4-189C-4834-1CAD53B7F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4538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7704EA-DDC9-7DB9-B80D-81C6DE94C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7C68672-5279-4CA5-9F33-A3EFA9EED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B2A6455-D0D4-224F-06FF-7CC480500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F63A591-246F-E121-811C-E3ED66ED9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D948ABF-7203-8838-C23B-1687A2BFD4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CA4317F-E4AE-895C-3860-BFE369463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F2EAA88-A499-5D9F-8CD4-461761560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8CADE4F-5C55-E959-50DC-AD2195F53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6927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877605-F6B8-DC92-B822-87C976104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39CB93F-8195-54EC-9E6A-15EE9C638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FAFBAD2-47D6-B1FF-B610-B302F8FBF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EEEC375-087C-1DF3-F775-1DB466925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44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6710A88-A047-272F-4B6F-3125E3528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CD891AE-629D-CA6B-B3B7-438DBBCEE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8D938CA-558B-273E-E175-EF8353178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9742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C45EB8-1A3E-F51C-F3C5-38F17DBA8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79F69D-1F62-C1EC-7E42-A1942691B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DE3960-5EFC-CBB9-FBD0-D73465EF1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C1A5BFB-3645-7427-0C44-B1FAE577B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6636008-EED6-E8F5-1905-39F8C5838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88493F2-F291-974A-9FFA-8B4583B54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891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358FF1-8BAE-AC8D-B576-53A6B51BA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95BB948-5689-CA93-7A2D-397DD72D79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33D8A25-10D1-1C5C-85A2-E0571B475F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086B53B-A034-167A-F0E7-B71A1DC0A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8DE8B83-05B5-F837-5CF9-6B1BD9E3F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EA61F8C-DA32-0BFA-D4DE-40CEE225F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1730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5DAB0E-DDE1-DF43-3EB0-297B20ECE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9E533A-8F35-B04B-116B-DCE2A5121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FC3F83-32BC-6E50-CFF2-A879F9BB07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DD0392-8934-4337-B8BF-CF9296E1975D}" type="datetimeFigureOut">
              <a:rPr lang="ru-RU" smtClean="0"/>
              <a:t>12.12.2025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4BF0A1-99D7-3CE1-4CCD-01DB5FF4A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AE272E-B07C-1901-E41C-786513BAB0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FF058E-23C2-42EE-A9AA-2CB9215E35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5719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BADAA0-8214-D233-83C8-FF74F7659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-2" y="-6863024"/>
            <a:ext cx="24392936" cy="1372102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099D43-4207-8D3B-B868-288D51ADD7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/>
              <a:t>Система подбора домашних животных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FF16FA0-8320-AAA9-DAAF-86110ABA06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11929" y="4356101"/>
            <a:ext cx="9144000" cy="1655762"/>
          </a:xfrm>
        </p:spPr>
        <p:txBody>
          <a:bodyPr/>
          <a:lstStyle/>
          <a:p>
            <a:pPr algn="r"/>
            <a:r>
              <a:rPr lang="ru-RU" dirty="0"/>
              <a:t>409ИС-22</a:t>
            </a:r>
          </a:p>
          <a:p>
            <a:pPr algn="r"/>
            <a:r>
              <a:rPr lang="ru-RU" dirty="0"/>
              <a:t>Романов Александр</a:t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97386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DBD6C-6331-85CE-FFC9-D61CA7F25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F389C88-38B2-D86C-CDF9-78879E0FBEB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0" y="-4587875"/>
            <a:ext cx="12192000" cy="5975684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4152F-3248-5F55-ECA0-C5C35E72D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90" y="-1600033"/>
            <a:ext cx="11873618" cy="2852737"/>
          </a:xfrm>
        </p:spPr>
        <p:txBody>
          <a:bodyPr/>
          <a:lstStyle/>
          <a:p>
            <a:pPr algn="ctr"/>
            <a:r>
              <a:rPr lang="ru-RU" dirty="0"/>
              <a:t>Технологический стек и архитектура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42C5A35-785A-13BF-4A3E-FEE38F826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770" y="1588168"/>
            <a:ext cx="11300459" cy="5157537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1"/>
                </a:solidFill>
              </a:rPr>
              <a:t>Мобильное приложение написано на языке </a:t>
            </a:r>
            <a:r>
              <a:rPr lang="en-US" sz="3600" dirty="0">
                <a:solidFill>
                  <a:schemeClr val="tx1"/>
                </a:solidFill>
              </a:rPr>
              <a:t>Kotlin</a:t>
            </a:r>
            <a:r>
              <a:rPr lang="ru-RU" sz="3600" dirty="0">
                <a:solidFill>
                  <a:schemeClr val="tx1"/>
                </a:solidFill>
              </a:rPr>
              <a:t>. пользовательский интерфейс, прохождение теста совместимости, работу с лентой объявлений, избранным и заявками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1"/>
                </a:solidFill>
              </a:rPr>
              <a:t>Серверная часть написана на фреймворке </a:t>
            </a:r>
            <a:r>
              <a:rPr lang="en-US" sz="3600" dirty="0">
                <a:solidFill>
                  <a:schemeClr val="tx1"/>
                </a:solidFill>
              </a:rPr>
              <a:t>Django + Django REST Framework</a:t>
            </a:r>
            <a:r>
              <a:rPr lang="ru-RU" sz="3600" dirty="0">
                <a:solidFill>
                  <a:schemeClr val="tx1"/>
                </a:solidFill>
              </a:rPr>
              <a:t>. Реализует бизнес‑логику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1"/>
                </a:solidFill>
              </a:rPr>
              <a:t>База данных реализована на </a:t>
            </a:r>
            <a:r>
              <a:rPr lang="en-US" sz="3600" dirty="0">
                <a:solidFill>
                  <a:schemeClr val="tx1"/>
                </a:solidFill>
              </a:rPr>
              <a:t>PostgreSQL</a:t>
            </a:r>
            <a:endParaRPr lang="ru-RU" sz="3600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1"/>
                </a:solidFill>
              </a:rPr>
              <a:t>Обмен данными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1"/>
                </a:solidFill>
              </a:rPr>
              <a:t>Мобильное приложение отправляет HTTP‑запросы к </a:t>
            </a:r>
            <a:r>
              <a:rPr lang="ru-RU" sz="3600" dirty="0" err="1">
                <a:solidFill>
                  <a:schemeClr val="tx1"/>
                </a:solidFill>
              </a:rPr>
              <a:t>Django</a:t>
            </a:r>
            <a:r>
              <a:rPr lang="ru-RU" sz="3600" dirty="0">
                <a:solidFill>
                  <a:schemeClr val="tx1"/>
                </a:solidFill>
              </a:rPr>
              <a:t> REST API и получает ответы в формате JSON. Все изменения сохраняются в базе данных.</a:t>
            </a:r>
          </a:p>
        </p:txBody>
      </p:sp>
      <p:pic>
        <p:nvPicPr>
          <p:cNvPr id="4" name="Рисунок 3" descr="Изображение выглядит как текст, снимок экрана, млекопитающее, Кошачьи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F853B20-77FD-8966-2C30-BF06E48C2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291150" y="753979"/>
            <a:ext cx="3353328" cy="5975684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домашнее животное, собака, млекопитающе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E4464C0-AB98-AD3C-7DCE-FD43E013BF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9800" y="7647148"/>
            <a:ext cx="3134134" cy="5809183"/>
          </a:xfrm>
          <a:prstGeom prst="rect">
            <a:avLst/>
          </a:prstGeom>
        </p:spPr>
      </p:pic>
      <p:pic>
        <p:nvPicPr>
          <p:cNvPr id="6" name="Рисунок 5" descr="Изображение выглядит как текст, снимок экрана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2214945-5542-C099-5DD3-4E7BE7E1BD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38264" y="753979"/>
            <a:ext cx="3281355" cy="576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98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4B9B98-950D-D16F-C423-B450CC4DD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2F750B5-03AA-DEFF-1359-F3627938BE8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898" r="15556"/>
          <a:stretch>
            <a:fillRect/>
          </a:stretch>
        </p:blipFill>
        <p:spPr>
          <a:xfrm>
            <a:off x="0" y="0"/>
            <a:ext cx="12192000" cy="982134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6B869C-163C-D90D-17EC-E4A8CC79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18266" y="-720974"/>
            <a:ext cx="12710266" cy="1703107"/>
          </a:xfrm>
        </p:spPr>
        <p:txBody>
          <a:bodyPr/>
          <a:lstStyle/>
          <a:p>
            <a:pPr algn="ctr"/>
            <a:r>
              <a:rPr lang="ru-RU"/>
              <a:t>Основные экраны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7080F69-40B2-1FED-FB95-17F32C98F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770" y="2652941"/>
            <a:ext cx="11300459" cy="386987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ru-RU" sz="3600" dirty="0">
              <a:solidFill>
                <a:schemeClr val="tx1"/>
              </a:solidFill>
            </a:endParaRPr>
          </a:p>
        </p:txBody>
      </p:sp>
      <p:pic>
        <p:nvPicPr>
          <p:cNvPr id="5" name="Рисунок 4" descr="Изображение выглядит как текст, снимок экрана, млекопитающее, Кошачьи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C2059EB-9B86-AFB2-EF5F-1ED91027A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23" y="753979"/>
            <a:ext cx="3353328" cy="5975684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, домашнее животное, собака, млекопитающе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4685C0A-DD3C-07B7-B809-C01870E9A6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2441" y="753979"/>
            <a:ext cx="3134134" cy="5809183"/>
          </a:xfrm>
          <a:prstGeom prst="rect">
            <a:avLst/>
          </a:prstGeom>
        </p:spPr>
      </p:pic>
      <p:pic>
        <p:nvPicPr>
          <p:cNvPr id="10" name="Рисунок 9" descr="Изображение выглядит как текст, снимок экрана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16F6832-30D6-6073-2EF8-40A4CF513A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8476" y="753979"/>
            <a:ext cx="3281355" cy="576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158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AA91D-E1AD-F50F-34D7-DB41E0542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CD4BD56-89FA-EF22-97FF-E318537C55E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898" r="15556"/>
          <a:stretch>
            <a:fillRect/>
          </a:stretch>
        </p:blipFill>
        <p:spPr>
          <a:xfrm>
            <a:off x="0" y="0"/>
            <a:ext cx="12192000" cy="982134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1FC499-B704-85BC-2821-3D139ED8C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18266" y="-720974"/>
            <a:ext cx="12710266" cy="1703107"/>
          </a:xfrm>
        </p:spPr>
        <p:txBody>
          <a:bodyPr/>
          <a:lstStyle/>
          <a:p>
            <a:pPr algn="ctr"/>
            <a:r>
              <a:rPr lang="ru-RU"/>
              <a:t>Основные экраны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F4D2396-B0AE-CC72-1D86-C0A6A2E74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770" y="2652941"/>
            <a:ext cx="11300459" cy="386987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ru-RU" sz="3600" dirty="0">
              <a:solidFill>
                <a:schemeClr val="tx1"/>
              </a:solidFill>
            </a:endParaRPr>
          </a:p>
        </p:txBody>
      </p:sp>
      <p:pic>
        <p:nvPicPr>
          <p:cNvPr id="6" name="Рисунок 5" descr="Изображение выглядит как текст, Кошачьи, млекопитающее, ко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35EC50F-49B0-E42C-1308-F9A7C2B6F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69" y="753979"/>
            <a:ext cx="3334299" cy="5837257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екст, снимок экрана, Шриф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ABE248A-77C3-370F-B59B-CE92C8587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8866" y="765751"/>
            <a:ext cx="3282571" cy="5768832"/>
          </a:xfrm>
          <a:prstGeom prst="rect">
            <a:avLst/>
          </a:prstGeom>
        </p:spPr>
      </p:pic>
      <p:pic>
        <p:nvPicPr>
          <p:cNvPr id="13" name="Рисунок 12" descr="Изображение выглядит как текст, снимок экрана, веб-страница, Реклама в Интернет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702D0C8-74F7-BFB0-9C39-1E393D531D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3163" y="765749"/>
            <a:ext cx="3239421" cy="576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711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91797E-6256-4E82-9793-951111CFA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CE422F8-E034-D7C6-2495-1FA2FD17B2C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898" r="15556"/>
          <a:stretch>
            <a:fillRect/>
          </a:stretch>
        </p:blipFill>
        <p:spPr>
          <a:xfrm>
            <a:off x="0" y="0"/>
            <a:ext cx="12192000" cy="982134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FB1FBF-A4ED-2C71-D0B1-D1C74EFE2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18266" y="-720974"/>
            <a:ext cx="12710266" cy="1703107"/>
          </a:xfrm>
        </p:spPr>
        <p:txBody>
          <a:bodyPr/>
          <a:lstStyle/>
          <a:p>
            <a:pPr algn="ctr"/>
            <a:r>
              <a:rPr lang="ru-RU"/>
              <a:t>Основные экраны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DFE051-2FDE-B9EF-B425-1AAFA755B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770" y="2652941"/>
            <a:ext cx="11300459" cy="386987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ru-RU" sz="3600" dirty="0">
              <a:solidFill>
                <a:schemeClr val="tx1"/>
              </a:solidFill>
            </a:endParaRPr>
          </a:p>
        </p:txBody>
      </p:sp>
      <p:pic>
        <p:nvPicPr>
          <p:cNvPr id="5" name="Рисунок 4" descr="Изображение выглядит как текст, снимок экрана, программное обеспечение, Операционная систем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BDE92F5-4A1E-9D7C-5FCC-6C77DB98A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011" y="765748"/>
            <a:ext cx="3254214" cy="5768833"/>
          </a:xfrm>
          <a:prstGeom prst="rect">
            <a:avLst/>
          </a:prstGeom>
        </p:spPr>
      </p:pic>
      <p:pic>
        <p:nvPicPr>
          <p:cNvPr id="9" name="Рисунок 8" descr="Изображение выглядит как текст, снимок экрана, Шрифт,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E8FCB3A-B9E0-0B6D-4896-286B4B8822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8866" y="765748"/>
            <a:ext cx="3282573" cy="5768835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, Шриф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DE4AC28-7053-FF99-8E69-6639CD4EE6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5193" y="765748"/>
            <a:ext cx="3298139" cy="578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90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99B121-49FD-D19E-9364-EDF0E142B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F8AAF75-65BE-E2CD-A497-D7C217F94F5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898" r="15556"/>
          <a:stretch>
            <a:fillRect/>
          </a:stretch>
        </p:blipFill>
        <p:spPr>
          <a:xfrm>
            <a:off x="0" y="0"/>
            <a:ext cx="12192000" cy="982134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9A9E89-9431-64B7-F6C4-6764B1CF5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18266" y="-720974"/>
            <a:ext cx="12710266" cy="1703107"/>
          </a:xfrm>
        </p:spPr>
        <p:txBody>
          <a:bodyPr/>
          <a:lstStyle/>
          <a:p>
            <a:pPr algn="ctr"/>
            <a:r>
              <a:rPr lang="ru-RU" dirty="0"/>
              <a:t>Демонстрация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FE082DF-7183-7206-44B4-CF3466B23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770" y="2652941"/>
            <a:ext cx="11300459" cy="386987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ru-RU" sz="3600" dirty="0">
              <a:solidFill>
                <a:schemeClr val="tx1"/>
              </a:solidFill>
            </a:endParaRPr>
          </a:p>
        </p:txBody>
      </p:sp>
      <p:pic>
        <p:nvPicPr>
          <p:cNvPr id="4" name="demonstration">
            <a:hlinkClick r:id="" action="ppaction://media"/>
            <a:extLst>
              <a:ext uri="{FF2B5EF4-FFF2-40B4-BE49-F238E27FC236}">
                <a16:creationId xmlns:a16="http://schemas.microsoft.com/office/drawing/2014/main" id="{7FFE3EC3-D688-EE5C-1E52-91C4969557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7506" y="982133"/>
            <a:ext cx="10456985" cy="588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761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4A990-4348-FA24-5117-AF82D4A32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DA964FB-94CC-C6D5-3781-D3239233723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0" y="-4587875"/>
            <a:ext cx="12192000" cy="5975684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1A6B0C-2036-47F6-1BA7-9CA422666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90" y="-222881"/>
            <a:ext cx="11873618" cy="1379622"/>
          </a:xfrm>
        </p:spPr>
        <p:txBody>
          <a:bodyPr/>
          <a:lstStyle/>
          <a:p>
            <a:pPr algn="ctr"/>
            <a:r>
              <a:rPr lang="ru-RU" dirty="0"/>
              <a:t>Вывод и перспективы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11ABB2B-660A-58B5-2315-3CBC9FC7E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770" y="1540042"/>
            <a:ext cx="11300459" cy="5189621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1"/>
                </a:solidFill>
              </a:rPr>
              <a:t>Реализована система, которая не только показывает объявления, но и учитывает образ жизни пользователя через тест совместимости, снижая риск возврата животных в приют.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1"/>
                </a:solidFill>
              </a:rPr>
              <a:t>Приложение помогает приютам и частным владельцам эффективнее пристраивать животных: есть фильтры, система заявок, учёт рисков и базовая статистика.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1"/>
                </a:solidFill>
              </a:rPr>
              <a:t>Реализован полный цикл: от регистрации и теста до подачи и обработки заявок.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1"/>
                </a:solidFill>
              </a:rPr>
              <a:t>Архитектура позволяет дальше развивать проект - добавлять новые функции: быстрый поиск, улучшенный тест, услуги, расширение уведомлений, улучшение интерфейса и увеличивать систему под реальные приюты.</a:t>
            </a:r>
          </a:p>
        </p:txBody>
      </p:sp>
    </p:spTree>
    <p:extLst>
      <p:ext uri="{BB962C8B-B14F-4D97-AF65-F5344CB8AC3E}">
        <p14:creationId xmlns:p14="http://schemas.microsoft.com/office/powerpoint/2010/main" val="21979663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C4090-D362-8923-0D51-B089F9082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D56154-67A7-B38B-D588-60575B8ED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B7AA83C-3A5B-4B91-6B20-0B9624E134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3987075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591A305A-5D8B-1986-B400-2FFDDABE63F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0" y="-4587875"/>
            <a:ext cx="12192000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E5003D-7AFD-0A34-0B82-2CCB5D712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893" y="-849311"/>
            <a:ext cx="10515600" cy="2852737"/>
          </a:xfrm>
        </p:spPr>
        <p:txBody>
          <a:bodyPr/>
          <a:lstStyle/>
          <a:p>
            <a:pPr algn="ctr"/>
            <a:r>
              <a:rPr lang="ru-RU" dirty="0"/>
              <a:t>Проблема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2DBD3C-FB35-2E37-6296-C9F45DC5E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2814" y="2522538"/>
            <a:ext cx="11119757" cy="4130675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В России не хватает приютов для бездомных животных, но при этом в существующих приютах скапливаются множество животных, которых не могут пристроить.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Часть людей заводят животных необдуманно, без учета своих возможностей и образа жизни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Стандартные площадки (как </a:t>
            </a:r>
            <a:r>
              <a:rPr lang="ru-RU" sz="3200" dirty="0" err="1">
                <a:solidFill>
                  <a:schemeClr val="tx1"/>
                </a:solidFill>
              </a:rPr>
              <a:t>Avito</a:t>
            </a:r>
            <a:r>
              <a:rPr lang="ru-RU" sz="3200" dirty="0">
                <a:solidFill>
                  <a:schemeClr val="tx1"/>
                </a:solidFill>
              </a:rPr>
              <a:t>) лишь показывают объявления, но не помогают определить, подходит ли животное конкретному человеку.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Отсутствие проверки совместимости приводит к тому, что часть животных возвращаются в приют или выбрасываются на улицу.</a:t>
            </a:r>
          </a:p>
        </p:txBody>
      </p:sp>
    </p:spTree>
    <p:extLst>
      <p:ext uri="{BB962C8B-B14F-4D97-AF65-F5344CB8AC3E}">
        <p14:creationId xmlns:p14="http://schemas.microsoft.com/office/powerpoint/2010/main" val="2949190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3CCA7-2901-F947-7531-5811904680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5400579-F8EE-3C23-982B-F9F3D19C023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0" y="-4587875"/>
            <a:ext cx="12192000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1AB922-7577-16F4-46A0-6C427571E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893" y="-849311"/>
            <a:ext cx="10515600" cy="2852737"/>
          </a:xfrm>
        </p:spPr>
        <p:txBody>
          <a:bodyPr/>
          <a:lstStyle/>
          <a:p>
            <a:pPr algn="ctr"/>
            <a:r>
              <a:rPr lang="ru-RU" dirty="0"/>
              <a:t>Цель проекта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230CDF-0BC1-3166-DD69-E7EA4B737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185" y="2922814"/>
            <a:ext cx="11119757" cy="3477985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tx1"/>
                </a:solidFill>
              </a:rPr>
              <a:t>Создать систему подбора домашних животных, которая не только помогает найти питомца, но и проверяет совместимость между владельцем и животным, чтобы снизить количество выброшенных животных.</a:t>
            </a:r>
          </a:p>
        </p:txBody>
      </p:sp>
    </p:spTree>
    <p:extLst>
      <p:ext uri="{BB962C8B-B14F-4D97-AF65-F5344CB8AC3E}">
        <p14:creationId xmlns:p14="http://schemas.microsoft.com/office/powerpoint/2010/main" val="2551056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78C50-4D51-48D8-6427-0B88F96CE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79DD8A1-154A-DEC3-4591-02F64A6433B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0" y="-4587875"/>
            <a:ext cx="12192000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A903E2-CFBD-29CC-7052-9C1441CDD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893" y="-849311"/>
            <a:ext cx="10515600" cy="2852737"/>
          </a:xfrm>
        </p:spPr>
        <p:txBody>
          <a:bodyPr/>
          <a:lstStyle/>
          <a:p>
            <a:pPr algn="ctr"/>
            <a:r>
              <a:rPr lang="ru-RU" dirty="0"/>
              <a:t>Задачи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DDB61EC-5E19-317E-4651-0171B4D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185" y="2502568"/>
            <a:ext cx="11119757" cy="4010527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Создать платформу для размещения объявлений о животных от приютов и частных лиц.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Разработать тест совместимости для определения подходящего типа животного.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Интегрировать информацию о потенциальных рисках (переезды, отпуск и т.д.) для предотвращения выброса животных.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Обеспечить удобный доступ к информации как для владельцев, так и для приютов.</a:t>
            </a:r>
          </a:p>
        </p:txBody>
      </p:sp>
    </p:spTree>
    <p:extLst>
      <p:ext uri="{BB962C8B-B14F-4D97-AF65-F5344CB8AC3E}">
        <p14:creationId xmlns:p14="http://schemas.microsoft.com/office/powerpoint/2010/main" val="2881978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C0D65-7A76-B24A-5D56-9E6C23EBF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69560EE-F75F-6D2A-CA27-C72B94A38AF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0" y="-4587875"/>
            <a:ext cx="12192000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8E6EAA-3B21-093E-B56E-D59CD3E12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893" y="-849311"/>
            <a:ext cx="10515600" cy="2852737"/>
          </a:xfrm>
        </p:spPr>
        <p:txBody>
          <a:bodyPr/>
          <a:lstStyle/>
          <a:p>
            <a:pPr algn="ctr"/>
            <a:r>
              <a:rPr lang="ru-RU" dirty="0"/>
              <a:t>Назначение приложения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EBE9EFF-B3B0-2E49-F8DF-B93FDD8A1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185" y="2550696"/>
            <a:ext cx="11119757" cy="385010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Помогает ответственно подойти к выбору домашнего животного.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Позволяет приютам эффективнее размещать информацию о животных и находить подходящих владельцев.</a:t>
            </a:r>
          </a:p>
        </p:txBody>
      </p:sp>
    </p:spTree>
    <p:extLst>
      <p:ext uri="{BB962C8B-B14F-4D97-AF65-F5344CB8AC3E}">
        <p14:creationId xmlns:p14="http://schemas.microsoft.com/office/powerpoint/2010/main" val="2289110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CC625-97BF-E2A9-1261-9297F44C1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1AB369C-B716-E226-7535-A0E640459AC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0" y="-4587875"/>
            <a:ext cx="12192000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1BAF5F-3CD9-61AA-745F-F14112E02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893" y="-849311"/>
            <a:ext cx="10515600" cy="2852737"/>
          </a:xfrm>
        </p:spPr>
        <p:txBody>
          <a:bodyPr/>
          <a:lstStyle/>
          <a:p>
            <a:pPr algn="ctr"/>
            <a:r>
              <a:rPr lang="ru-RU" dirty="0"/>
              <a:t>Целевая аудитория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DAE792-19F5-F067-A049-CF69BD8E8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185" y="2530930"/>
            <a:ext cx="11119757" cy="3967841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Люди, желающие завести домашнее животное осознанно.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Приюты для бездомных животных, нуждающиеся в эффективной системе пристройства.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Волонтеры, помогающие в приютах.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Владельцы, желающие пристроить своих питомцев ответственно.</a:t>
            </a:r>
          </a:p>
        </p:txBody>
      </p:sp>
    </p:spTree>
    <p:extLst>
      <p:ext uri="{BB962C8B-B14F-4D97-AF65-F5344CB8AC3E}">
        <p14:creationId xmlns:p14="http://schemas.microsoft.com/office/powerpoint/2010/main" val="1825144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CBF75-79EB-AC8D-1B63-E533FCD8D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E76F9D5-5953-4D89-7D72-82F6C212940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0" y="-4587875"/>
            <a:ext cx="12192000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4E9794-D02B-39D0-F659-2417A6D72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18265" y="-720974"/>
            <a:ext cx="10515600" cy="2852737"/>
          </a:xfrm>
        </p:spPr>
        <p:txBody>
          <a:bodyPr/>
          <a:lstStyle/>
          <a:p>
            <a:pPr algn="ctr"/>
            <a:r>
              <a:rPr lang="ru-RU" dirty="0"/>
              <a:t>Готовые решения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1D432AB-991C-94CB-87E9-0FB9EB216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1" y="2498846"/>
            <a:ext cx="7867794" cy="386987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 err="1">
                <a:solidFill>
                  <a:schemeClr val="tx1"/>
                </a:solidFill>
              </a:rPr>
              <a:t>Avito</a:t>
            </a:r>
            <a:r>
              <a:rPr lang="ru-RU" sz="3200" dirty="0">
                <a:solidFill>
                  <a:schemeClr val="tx1"/>
                </a:solidFill>
              </a:rPr>
              <a:t> (раздел "Домашние животные") - базовый маркетплейс без проверки совместимости и анализа рисков.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 err="1">
                <a:solidFill>
                  <a:schemeClr val="tx1"/>
                </a:solidFill>
              </a:rPr>
              <a:t>Зооклик</a:t>
            </a:r>
            <a:r>
              <a:rPr lang="ru-RU" sz="3200" dirty="0">
                <a:solidFill>
                  <a:schemeClr val="tx1"/>
                </a:solidFill>
              </a:rPr>
              <a:t> – скорее сделана как мессенджер владельцев питомцев, а не система для подбора домашних животных, хотя такая функция есть.</a:t>
            </a:r>
          </a:p>
        </p:txBody>
      </p:sp>
      <p:pic>
        <p:nvPicPr>
          <p:cNvPr id="6" name="Рисунок 5" descr="Изображение выглядит как собака, домашнее животное, снимок экрана, млекопитающе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405376D-6CE2-6976-9D3B-9AA8B03E03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716" y="991404"/>
            <a:ext cx="4169743" cy="586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545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2AC3E-D6B9-31C6-67D7-6C1A6C295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5AC408E-6041-E7D8-353D-1853C4594D3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0" y="-4587875"/>
            <a:ext cx="12192000" cy="5891742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7D21EB-2BAE-9A0B-F3B5-4FB371364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760" y="-1642004"/>
            <a:ext cx="10515600" cy="2852737"/>
          </a:xfrm>
        </p:spPr>
        <p:txBody>
          <a:bodyPr/>
          <a:lstStyle/>
          <a:p>
            <a:pPr algn="ctr"/>
            <a:r>
              <a:rPr lang="ru-RU" dirty="0"/>
              <a:t>Как работает приложение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24313E-8B0A-A57E-9DEA-DD52E22396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0632" y="1422401"/>
            <a:ext cx="11790947" cy="5190672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Пользователь проходит тест совместимости, отвечая на вопросы о своем образе жизни.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Система анализирует ответы и рекомендует подходящие типы животных (кошки/собаки, порода, возраст, особенности).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Пользователь просматривает ленту объявлений с фильтрацией по рекомендованным параметрам.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При подаче заявки система учитывает данные теста совместимости и предупреждает приют/владельца о потенциальных рисках (например, "Пользователь планирует переезд через 3 месяца").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Приют/владелец может принять решение, или помочь будущему владельцу на основе полной информации.</a:t>
            </a: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Пользователь может войти как гость и посмотреть объявления без регистрации.</a:t>
            </a: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При одобрении заявки статус животного меняется на “Уже пристроен”, остальные заявки автоматически отклоняются.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32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9F92D-1ECE-63D1-ECE1-0649BF3CC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 descr="Изображение выглядит как апельсин, желтый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DE356BB-43F3-0FE6-443D-091FA2B4D83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6"/>
          <a:stretch>
            <a:fillRect/>
          </a:stretch>
        </p:blipFill>
        <p:spPr>
          <a:xfrm>
            <a:off x="0" y="-4587875"/>
            <a:ext cx="12192000" cy="5942542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6C9618-1607-D8A5-06CB-BC81CF5B1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263" y="-1616604"/>
            <a:ext cx="10515600" cy="2852737"/>
          </a:xfrm>
        </p:spPr>
        <p:txBody>
          <a:bodyPr/>
          <a:lstStyle/>
          <a:p>
            <a:pPr algn="ctr"/>
            <a:r>
              <a:rPr lang="ru-RU" dirty="0"/>
              <a:t>Основные функции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4E4F107-B555-DFBE-6F56-48F26AC4A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185" y="1473200"/>
            <a:ext cx="11119757" cy="5249333"/>
          </a:xfrm>
        </p:spPr>
        <p:txBody>
          <a:bodyPr>
            <a:normAutofit fontScale="85000"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Тест Совместимости — определяет подходящего питомца на основе образа жизни пользователя.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Система предупреждений — отмечает потенциальные риски.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Учетная система для приютов — размещение объявлений, управление животными.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Лента объявлений с фильтрацией по ключевым параметрам (вид, возраст, пол, особенности).</a:t>
            </a:r>
            <a:endParaRPr lang="en-US" sz="3200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Избранное — возможность сохранить интересные объявления и быстро к ним вернуться.</a:t>
            </a:r>
            <a:endParaRPr lang="en-US" sz="3200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Уведомления — приют получает уведомление о новой заявке на своё объявление.</a:t>
            </a:r>
            <a:endParaRPr lang="en-US" sz="3200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tx1"/>
                </a:solidFill>
              </a:rPr>
              <a:t>Статистика для приютов — выгрузка CSV‑отчётов по пристроенным животным.</a:t>
            </a:r>
          </a:p>
        </p:txBody>
      </p:sp>
    </p:spTree>
    <p:extLst>
      <p:ext uri="{BB962C8B-B14F-4D97-AF65-F5344CB8AC3E}">
        <p14:creationId xmlns:p14="http://schemas.microsoft.com/office/powerpoint/2010/main" val="3288423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642</Words>
  <Application>Microsoft Office PowerPoint</Application>
  <PresentationFormat>Широкоэкранный</PresentationFormat>
  <Paragraphs>57</Paragraphs>
  <Slides>16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Тема Office</vt:lpstr>
      <vt:lpstr>Система подбора домашних животных</vt:lpstr>
      <vt:lpstr>Проблема</vt:lpstr>
      <vt:lpstr>Цель проекта</vt:lpstr>
      <vt:lpstr>Задачи</vt:lpstr>
      <vt:lpstr>Назначение приложения</vt:lpstr>
      <vt:lpstr>Целевая аудитория</vt:lpstr>
      <vt:lpstr>Готовые решения </vt:lpstr>
      <vt:lpstr>Как работает приложение</vt:lpstr>
      <vt:lpstr>Основные функции</vt:lpstr>
      <vt:lpstr>Технологический стек и архитектура</vt:lpstr>
      <vt:lpstr>Основные экраны</vt:lpstr>
      <vt:lpstr>Основные экраны</vt:lpstr>
      <vt:lpstr>Основные экраны</vt:lpstr>
      <vt:lpstr>Демонстрация</vt:lpstr>
      <vt:lpstr>Вывод и перспективы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Floom 13</dc:creator>
  <cp:lastModifiedBy>Floom 13</cp:lastModifiedBy>
  <cp:revision>14</cp:revision>
  <dcterms:created xsi:type="dcterms:W3CDTF">2025-09-10T07:25:39Z</dcterms:created>
  <dcterms:modified xsi:type="dcterms:W3CDTF">2025-12-12T06:45:29Z</dcterms:modified>
</cp:coreProperties>
</file>

<file path=docProps/thumbnail.jpeg>
</file>